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63" r:id="rId3"/>
    <p:sldId id="276" r:id="rId4"/>
    <p:sldId id="264" r:id="rId5"/>
    <p:sldId id="278" r:id="rId6"/>
    <p:sldId id="279" r:id="rId7"/>
    <p:sldId id="266" r:id="rId8"/>
    <p:sldId id="271" r:id="rId9"/>
    <p:sldId id="274" r:id="rId10"/>
    <p:sldId id="275" r:id="rId11"/>
    <p:sldId id="280" r:id="rId12"/>
    <p:sldId id="277" r:id="rId13"/>
    <p:sldId id="26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164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70395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508115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0227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886824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573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789225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54715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927844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427586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08CAA-81B6-4A64-9461-0351119D07E2}" type="datetimeFigureOut">
              <a:rPr lang="id-ID" smtClean="0"/>
              <a:t>30/11/2025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188548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098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508CAA-81B6-4A64-9461-0351119D07E2}" type="datetimeFigureOut">
              <a:rPr lang="id-ID" smtClean="0"/>
              <a:t>30/11/2025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0004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08CAA-81B6-4A64-9461-0351119D07E2}" type="datetimeFigureOut">
              <a:rPr lang="id-ID" smtClean="0"/>
              <a:t>30/11/2025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634798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08CAA-81B6-4A64-9461-0351119D07E2}" type="datetimeFigureOut">
              <a:rPr lang="id-ID" smtClean="0"/>
              <a:t>30/11/2025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36966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243376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508CAA-81B6-4A64-9461-0351119D07E2}" type="datetimeFigureOut">
              <a:rPr lang="id-ID" smtClean="0"/>
              <a:t>30/11/2025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E6A14D-81B5-4652-9E52-4E69C2F694B3}" type="slidenum">
              <a:rPr lang="id-ID" smtClean="0"/>
              <a:t>‹#›</a:t>
            </a:fld>
            <a:endParaRPr lang="id-ID"/>
          </a:p>
        </p:txBody>
      </p:sp>
    </p:spTree>
    <p:extLst>
      <p:ext uri="{BB962C8B-B14F-4D97-AF65-F5344CB8AC3E}">
        <p14:creationId xmlns:p14="http://schemas.microsoft.com/office/powerpoint/2010/main" val="97199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508CAA-81B6-4A64-9461-0351119D07E2}" type="datetimeFigureOut">
              <a:rPr lang="id-ID" smtClean="0"/>
              <a:t>30/11/2025</a:t>
            </a:fld>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1E6A14D-81B5-4652-9E52-4E69C2F694B3}" type="slidenum">
              <a:rPr lang="id-ID" smtClean="0"/>
              <a:t>‹#›</a:t>
            </a:fld>
            <a:endParaRPr lang="id-ID"/>
          </a:p>
        </p:txBody>
      </p:sp>
    </p:spTree>
    <p:extLst>
      <p:ext uri="{BB962C8B-B14F-4D97-AF65-F5344CB8AC3E}">
        <p14:creationId xmlns:p14="http://schemas.microsoft.com/office/powerpoint/2010/main" val="1331965478"/>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3968" y="0"/>
            <a:ext cx="2808312" cy="404664"/>
          </a:xfrm>
        </p:spPr>
        <p:txBody>
          <a:bodyPr>
            <a:normAutofit/>
          </a:bodyPr>
          <a:lstStyle/>
          <a:p>
            <a:pPr algn="r"/>
            <a:r>
              <a:rPr lang="id-ID" sz="1800" b="1" dirty="0">
                <a:solidFill>
                  <a:srgbClr val="002060"/>
                </a:solidFill>
                <a:latin typeface="Times New Roman" panose="02020603050405020304" pitchFamily="18" charset="0"/>
                <a:cs typeface="Times New Roman" panose="02020603050405020304" pitchFamily="18" charset="0"/>
              </a:rPr>
              <a:t>PAI-Pertemuan ke 10</a:t>
            </a:r>
          </a:p>
        </p:txBody>
      </p:sp>
      <p:sp>
        <p:nvSpPr>
          <p:cNvPr id="7" name="Title 1"/>
          <p:cNvSpPr txBox="1">
            <a:spLocks/>
          </p:cNvSpPr>
          <p:nvPr/>
        </p:nvSpPr>
        <p:spPr>
          <a:xfrm>
            <a:off x="3107319" y="3285170"/>
            <a:ext cx="2699772" cy="576064"/>
          </a:xfrm>
          <a:prstGeom prst="rect">
            <a:avLst/>
          </a:prstGeom>
          <a:solidFill>
            <a:srgbClr val="0070C0"/>
          </a:solidFill>
          <a:ln>
            <a:noFill/>
          </a:ln>
          <a:effectLst>
            <a:innerShdw blurRad="63500" dist="50800" dir="81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3200" dirty="0">
                <a:latin typeface="Arial" pitchFamily="34" charset="0"/>
                <a:cs typeface="Arial" pitchFamily="34" charset="0"/>
              </a:rPr>
              <a:t>ZAKAT</a:t>
            </a:r>
          </a:p>
        </p:txBody>
      </p:sp>
      <p:sp>
        <p:nvSpPr>
          <p:cNvPr id="6" name="TextBox 5"/>
          <p:cNvSpPr txBox="1"/>
          <p:nvPr/>
        </p:nvSpPr>
        <p:spPr>
          <a:xfrm>
            <a:off x="1043607" y="3940126"/>
            <a:ext cx="7381989" cy="1754326"/>
          </a:xfrm>
          <a:prstGeom prst="rect">
            <a:avLst/>
          </a:prstGeom>
          <a:noFill/>
        </p:spPr>
        <p:txBody>
          <a:bodyPr wrap="square" rtlCol="0">
            <a:spAutoFit/>
          </a:bodyPr>
          <a:lstStyle/>
          <a:p>
            <a:r>
              <a:rPr lang="id-ID" b="1" dirty="0">
                <a:solidFill>
                  <a:schemeClr val="accent2">
                    <a:lumMod val="75000"/>
                  </a:schemeClr>
                </a:solidFill>
                <a:latin typeface="Aharoni" panose="02010803020104030203" pitchFamily="2" charset="-79"/>
                <a:cs typeface="Aharoni" panose="02010803020104030203" pitchFamily="2" charset="-79"/>
              </a:rPr>
              <a:t>Pembahasan :</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Pengertian Zakat</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Tujuan, Hikmah, Keutamaan dan fungsi Zakat</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Macam-macam Zakat </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Ketentuan Harta yang wajib dizakati</a:t>
            </a:r>
          </a:p>
          <a:p>
            <a:pPr marL="342900" indent="-342900">
              <a:buAutoNum type="arabicPeriod"/>
            </a:pPr>
            <a:r>
              <a:rPr lang="id-ID" dirty="0">
                <a:solidFill>
                  <a:schemeClr val="accent2">
                    <a:lumMod val="75000"/>
                  </a:schemeClr>
                </a:solidFill>
                <a:latin typeface="Aharoni" panose="02010803020104030203" pitchFamily="2" charset="-79"/>
                <a:cs typeface="Aharoni" panose="02010803020104030203" pitchFamily="2" charset="-79"/>
              </a:rPr>
              <a:t>Muzaki, dan Mustahiq Zakat</a:t>
            </a:r>
          </a:p>
        </p:txBody>
      </p:sp>
      <p:pic>
        <p:nvPicPr>
          <p:cNvPr id="1026" name="Picture 2" descr="Tulisan Arab Bismillah hirohman nirohim Beserta Arti dan Maknanya"/>
          <p:cNvPicPr>
            <a:picLocks noChangeAspect="1" noChangeArrowheads="1"/>
          </p:cNvPicPr>
          <p:nvPr/>
        </p:nvPicPr>
        <p:blipFill rotWithShape="1">
          <a:blip r:embed="rId2">
            <a:extLst>
              <a:ext uri="{28A0092B-C50C-407E-A947-70E740481C1C}">
                <a14:useLocalDpi xmlns:a14="http://schemas.microsoft.com/office/drawing/2010/main" val="0"/>
              </a:ext>
            </a:extLst>
          </a:blip>
          <a:srcRect t="51544" b="25973"/>
          <a:stretch/>
        </p:blipFill>
        <p:spPr bwMode="auto">
          <a:xfrm>
            <a:off x="1314663" y="878465"/>
            <a:ext cx="5777617" cy="778975"/>
          </a:xfrm>
          <a:prstGeom prst="rect">
            <a:avLst/>
          </a:prstGeom>
          <a:ln/>
          <a:effectLst>
            <a:innerShdw blurRad="63500" dist="50800" dir="10800000">
              <a:schemeClr val="accent2">
                <a:lumMod val="60000"/>
                <a:lumOff val="40000"/>
                <a:alpha val="50000"/>
              </a:schemeClr>
            </a:innerShdw>
          </a:effectLst>
        </p:spPr>
        <p:style>
          <a:lnRef idx="2">
            <a:schemeClr val="accent3">
              <a:shade val="50000"/>
            </a:schemeClr>
          </a:lnRef>
          <a:fillRef idx="1">
            <a:schemeClr val="accent3"/>
          </a:fillRef>
          <a:effectRef idx="0">
            <a:schemeClr val="accent3"/>
          </a:effectRef>
          <a:fontRef idx="minor">
            <a:schemeClr val="lt1"/>
          </a:fontRef>
        </p:style>
      </p:pic>
      <p:pic>
        <p:nvPicPr>
          <p:cNvPr id="4" name="Picture 2" descr="Redefinisi Ashnaf Zakat dalam Perspektif Tarjih - Majalah Suara 'Aisyiyah">
            <a:extLst>
              <a:ext uri="{FF2B5EF4-FFF2-40B4-BE49-F238E27FC236}">
                <a16:creationId xmlns:a16="http://schemas.microsoft.com/office/drawing/2014/main" id="{CE1584C0-AE61-C59B-C35C-5DB3D4BB548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74741" y="1959883"/>
            <a:ext cx="2181981" cy="1309189"/>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F53A2CDF-A105-C08D-3307-66387F003119}"/>
              </a:ext>
            </a:extLst>
          </p:cNvPr>
          <p:cNvSpPr txBox="1">
            <a:spLocks/>
          </p:cNvSpPr>
          <p:nvPr/>
        </p:nvSpPr>
        <p:spPr>
          <a:xfrm>
            <a:off x="0" y="6093296"/>
            <a:ext cx="9144000" cy="775447"/>
          </a:xfrm>
          <a:prstGeom prst="rect">
            <a:avLst/>
          </a:prstGeom>
          <a:solidFill>
            <a:schemeClr val="accent2">
              <a:lumMod val="75000"/>
            </a:schemeClr>
          </a:solidFill>
          <a:ln>
            <a:noFill/>
          </a:ln>
        </p:spPr>
        <p:style>
          <a:lnRef idx="3">
            <a:schemeClr val="lt1"/>
          </a:lnRef>
          <a:fillRef idx="1002">
            <a:schemeClr val="dk2"/>
          </a:fillRef>
          <a:effectRef idx="1">
            <a:schemeClr val="accent1"/>
          </a:effectRef>
          <a:fontRef idx="minor">
            <a:schemeClr val="lt1"/>
          </a:fontRef>
        </p:style>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2400" dirty="0">
                <a:solidFill>
                  <a:srgbClr val="FFFF00"/>
                </a:solidFill>
                <a:latin typeface="Algerian" pitchFamily="82" charset="0"/>
              </a:rPr>
              <a:t>Pendidikan Agama Islam</a:t>
            </a:r>
            <a:br>
              <a:rPr lang="id-ID" sz="2400" dirty="0">
                <a:solidFill>
                  <a:srgbClr val="FFFF00"/>
                </a:solidFill>
                <a:latin typeface="Algerian" pitchFamily="82" charset="0"/>
              </a:rPr>
            </a:br>
            <a:r>
              <a:rPr lang="id-ID" sz="2400" dirty="0">
                <a:solidFill>
                  <a:srgbClr val="FFFF00"/>
                </a:solidFill>
                <a:latin typeface="Algerian" pitchFamily="82" charset="0"/>
              </a:rPr>
              <a:t>Mustofa, S.Pd.I, S.S.I, M.I.Kom.</a:t>
            </a:r>
          </a:p>
        </p:txBody>
      </p:sp>
    </p:spTree>
    <p:extLst>
      <p:ext uri="{BB962C8B-B14F-4D97-AF65-F5344CB8AC3E}">
        <p14:creationId xmlns:p14="http://schemas.microsoft.com/office/powerpoint/2010/main" val="1321426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Menghitung Zakat Mal yang Benar - nurulhayat.org">
            <a:extLst>
              <a:ext uri="{FF2B5EF4-FFF2-40B4-BE49-F238E27FC236}">
                <a16:creationId xmlns:a16="http://schemas.microsoft.com/office/drawing/2014/main" id="{598A3B2D-6615-401D-5619-8DAA3743A5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4624"/>
            <a:ext cx="6685334" cy="6685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208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04664"/>
            <a:ext cx="7776864" cy="6555641"/>
          </a:xfrm>
          <a:prstGeom prst="rect">
            <a:avLst/>
          </a:prstGeom>
        </p:spPr>
        <p:txBody>
          <a:bodyPr wrap="square">
            <a:spAutoFit/>
          </a:bodyPr>
          <a:lstStyle/>
          <a:p>
            <a:pPr algn="just"/>
            <a:r>
              <a:rPr lang="id-ID" sz="2000" b="1" i="1" dirty="0">
                <a:solidFill>
                  <a:srgbClr val="0070C0"/>
                </a:solidFill>
                <a:latin typeface="Times New Roman" panose="02020603050405020304" pitchFamily="18" charset="0"/>
                <a:cs typeface="Times New Roman" panose="02020603050405020304" pitchFamily="18" charset="0"/>
              </a:rPr>
              <a:t>MUZAKKI</a:t>
            </a:r>
            <a:r>
              <a:rPr lang="id-ID" sz="2000" dirty="0">
                <a:latin typeface="Times New Roman" panose="02020603050405020304" pitchFamily="18" charset="0"/>
                <a:cs typeface="Times New Roman" panose="02020603050405020304" pitchFamily="18" charset="0"/>
              </a:rPr>
              <a:t> adalah orang yang dikenai kewajiban membayar zakat atas kepemilikan harta yang telah mencapai nishab dan haul.</a:t>
            </a:r>
          </a:p>
          <a:p>
            <a:pPr algn="just"/>
            <a:r>
              <a:rPr lang="id-ID" sz="2000" dirty="0">
                <a:latin typeface="Times New Roman" panose="02020603050405020304" pitchFamily="18" charset="0"/>
                <a:cs typeface="Times New Roman" panose="02020603050405020304" pitchFamily="18" charset="0"/>
              </a:rPr>
              <a:t>Seseorang terkena kewajiban membayar zakat jika memenuhi kriteria berikut ini.</a:t>
            </a:r>
          </a:p>
          <a:p>
            <a:pPr algn="just"/>
            <a:r>
              <a:rPr lang="id-ID" sz="2000" dirty="0">
                <a:latin typeface="Times New Roman" panose="02020603050405020304" pitchFamily="18" charset="0"/>
                <a:cs typeface="Times New Roman" panose="02020603050405020304" pitchFamily="18" charset="0"/>
              </a:rPr>
              <a:t>1. </a:t>
            </a:r>
            <a:r>
              <a:rPr lang="id-ID" sz="2000" b="1" dirty="0">
                <a:latin typeface="Times New Roman" panose="02020603050405020304" pitchFamily="18" charset="0"/>
                <a:cs typeface="Times New Roman" panose="02020603050405020304" pitchFamily="18" charset="0"/>
              </a:rPr>
              <a:t>Beragama Islam </a:t>
            </a:r>
            <a:r>
              <a:rPr lang="id-ID" sz="2000" dirty="0">
                <a:latin typeface="Times New Roman" panose="02020603050405020304" pitchFamily="18" charset="0"/>
                <a:cs typeface="Times New Roman" panose="02020603050405020304" pitchFamily="18" charset="0"/>
              </a:rPr>
              <a:t>: Kewajiban zakat hanya diwajibkan kepada orang Islam. </a:t>
            </a:r>
            <a:r>
              <a:rPr lang="id-ID" sz="2000" i="1" dirty="0">
                <a:latin typeface="Times New Roman" panose="02020603050405020304" pitchFamily="18" charset="0"/>
                <a:cs typeface="Times New Roman" panose="02020603050405020304" pitchFamily="18" charset="0"/>
              </a:rPr>
              <a:t>Hadits Rasulullah SAW menyatakan, “Abu Bakar Shidiq berkata, ‘inilah sedekah (zakat) yang diwajibkan oleh Rasulullah kepada kaum Muslim.” (HR Bukhari).</a:t>
            </a:r>
          </a:p>
          <a:p>
            <a:pPr algn="just"/>
            <a:r>
              <a:rPr lang="id-ID" sz="2000" dirty="0">
                <a:latin typeface="Times New Roman" panose="02020603050405020304" pitchFamily="18" charset="0"/>
                <a:cs typeface="Times New Roman" panose="02020603050405020304" pitchFamily="18" charset="0"/>
              </a:rPr>
              <a:t>2. </a:t>
            </a:r>
            <a:r>
              <a:rPr lang="id-ID" sz="2000" b="1" dirty="0">
                <a:latin typeface="Times New Roman" panose="02020603050405020304" pitchFamily="18" charset="0"/>
                <a:cs typeface="Times New Roman" panose="02020603050405020304" pitchFamily="18" charset="0"/>
              </a:rPr>
              <a:t>Merdeka </a:t>
            </a:r>
            <a:r>
              <a:rPr lang="id-ID" sz="2000" dirty="0">
                <a:latin typeface="Times New Roman" panose="02020603050405020304" pitchFamily="18" charset="0"/>
                <a:cs typeface="Times New Roman" panose="02020603050405020304" pitchFamily="18" charset="0"/>
              </a:rPr>
              <a:t>: Kewajiban membayar zakat hanya diwajibkan kepada orang-orang yang merdeka. Hamba sahaya tidak dikenai kewajiban berzakat.</a:t>
            </a:r>
          </a:p>
          <a:p>
            <a:pPr algn="just"/>
            <a:r>
              <a:rPr lang="id-ID" sz="2000" dirty="0">
                <a:latin typeface="Times New Roman" panose="02020603050405020304" pitchFamily="18" charset="0"/>
                <a:cs typeface="Times New Roman" panose="02020603050405020304" pitchFamily="18" charset="0"/>
              </a:rPr>
              <a:t>3. </a:t>
            </a:r>
            <a:r>
              <a:rPr lang="id-ID" sz="2000" b="1" dirty="0">
                <a:latin typeface="Times New Roman" panose="02020603050405020304" pitchFamily="18" charset="0"/>
                <a:cs typeface="Times New Roman" panose="02020603050405020304" pitchFamily="18" charset="0"/>
              </a:rPr>
              <a:t>Dimiliki secara sempurna </a:t>
            </a:r>
            <a:r>
              <a:rPr lang="id-ID" sz="2000" dirty="0">
                <a:latin typeface="Times New Roman" panose="02020603050405020304" pitchFamily="18" charset="0"/>
                <a:cs typeface="Times New Roman" panose="02020603050405020304" pitchFamily="18" charset="0"/>
              </a:rPr>
              <a:t>: Harta benda yang wajib dibayarkan zakatnya adalah harta benda yang dimiliki secara sempurna oleh seorang Muslim.</a:t>
            </a:r>
          </a:p>
          <a:p>
            <a:pPr algn="just"/>
            <a:r>
              <a:rPr lang="id-ID" sz="2000" dirty="0">
                <a:latin typeface="Times New Roman" panose="02020603050405020304" pitchFamily="18" charset="0"/>
                <a:cs typeface="Times New Roman" panose="02020603050405020304" pitchFamily="18" charset="0"/>
              </a:rPr>
              <a:t>4. </a:t>
            </a:r>
            <a:r>
              <a:rPr lang="id-ID" sz="2000" b="1" dirty="0">
                <a:latin typeface="Times New Roman" panose="02020603050405020304" pitchFamily="18" charset="0"/>
                <a:cs typeface="Times New Roman" panose="02020603050405020304" pitchFamily="18" charset="0"/>
              </a:rPr>
              <a:t>Mencapai nishab </a:t>
            </a:r>
            <a:r>
              <a:rPr lang="id-ID" sz="2000" dirty="0">
                <a:latin typeface="Times New Roman" panose="02020603050405020304" pitchFamily="18" charset="0"/>
                <a:cs typeface="Times New Roman" panose="02020603050405020304" pitchFamily="18" charset="0"/>
              </a:rPr>
              <a:t>: Seorang Muslim wajib membayar zakat jika harta yang dimilikinya telah mencapai nishab. Nishab zakat harta berbeda-beda, tergantung jenis harta bendanya.</a:t>
            </a:r>
          </a:p>
          <a:p>
            <a:pPr algn="just"/>
            <a:r>
              <a:rPr lang="id-ID" sz="2000" dirty="0">
                <a:latin typeface="Times New Roman" panose="02020603050405020304" pitchFamily="18" charset="0"/>
                <a:cs typeface="Times New Roman" panose="02020603050405020304" pitchFamily="18" charset="0"/>
              </a:rPr>
              <a:t>5. </a:t>
            </a:r>
            <a:r>
              <a:rPr lang="id-ID" sz="2000" b="1" dirty="0">
                <a:latin typeface="Times New Roman" panose="02020603050405020304" pitchFamily="18" charset="0"/>
                <a:cs typeface="Times New Roman" panose="02020603050405020304" pitchFamily="18" charset="0"/>
              </a:rPr>
              <a:t>Telah haul </a:t>
            </a:r>
            <a:r>
              <a:rPr lang="id-ID" sz="2000" dirty="0">
                <a:latin typeface="Times New Roman" panose="02020603050405020304" pitchFamily="18" charset="0"/>
                <a:cs typeface="Times New Roman" panose="02020603050405020304" pitchFamily="18" charset="0"/>
              </a:rPr>
              <a:t>: Harta benda wajib dikeluarkan zakatnya jika telah dimiliki selama satu tahun penuh. </a:t>
            </a:r>
            <a:r>
              <a:rPr lang="id-ID" sz="2000" i="1" dirty="0">
                <a:latin typeface="Times New Roman" panose="02020603050405020304" pitchFamily="18" charset="0"/>
                <a:cs typeface="Times New Roman" panose="02020603050405020304" pitchFamily="18" charset="0"/>
              </a:rPr>
              <a:t>Hadits Rasulullah menyatakan, “Abdullah ibnu Umar berkata, ‘Rasulullah SAW bersabda ‘Tidak ada zakat pada harta seseorang yang belum sampai satu tahun dimilikinya.” (HR Daruquthni).</a:t>
            </a:r>
            <a:endParaRPr lang="id-ID" sz="2000" b="0" i="1" dirty="0">
              <a:effectLst/>
              <a:latin typeface="Times New Roman" panose="02020603050405020304" pitchFamily="18" charset="0"/>
              <a:cs typeface="Times New Roman" panose="02020603050405020304" pitchFamily="18" charset="0"/>
            </a:endParaRPr>
          </a:p>
        </p:txBody>
      </p:sp>
      <p:sp>
        <p:nvSpPr>
          <p:cNvPr id="3" name="Title 1"/>
          <p:cNvSpPr txBox="1">
            <a:spLocks/>
          </p:cNvSpPr>
          <p:nvPr/>
        </p:nvSpPr>
        <p:spPr>
          <a:xfrm>
            <a:off x="1331640" y="34744"/>
            <a:ext cx="6984776" cy="432048"/>
          </a:xfrm>
          <a:prstGeom prst="rect">
            <a:avLst/>
          </a:prstGeom>
        </p:spPr>
        <p:txBody>
          <a:bodyP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2400" b="1" u="sng" dirty="0">
                <a:solidFill>
                  <a:srgbClr val="0070C0"/>
                </a:solidFill>
                <a:latin typeface="Times New Roman" panose="02020603050405020304" pitchFamily="18" charset="0"/>
                <a:cs typeface="Times New Roman" panose="02020603050405020304" pitchFamily="18" charset="0"/>
              </a:rPr>
              <a:t>5. Muzakki dan Mustahiq Zakat</a:t>
            </a:r>
          </a:p>
        </p:txBody>
      </p:sp>
    </p:spTree>
    <p:extLst>
      <p:ext uri="{BB962C8B-B14F-4D97-AF65-F5344CB8AC3E}">
        <p14:creationId xmlns:p14="http://schemas.microsoft.com/office/powerpoint/2010/main" val="363659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0150" y="24864"/>
            <a:ext cx="7848872" cy="6863417"/>
          </a:xfrm>
          <a:prstGeom prst="rect">
            <a:avLst/>
          </a:prstGeom>
        </p:spPr>
        <p:txBody>
          <a:bodyPr wrap="square">
            <a:spAutoFit/>
          </a:bodyPr>
          <a:lstStyle/>
          <a:p>
            <a:pPr algn="just"/>
            <a:r>
              <a:rPr lang="id-ID" sz="2000" b="1" dirty="0">
                <a:solidFill>
                  <a:srgbClr val="0070C0"/>
                </a:solidFill>
                <a:latin typeface="Times New Roman" panose="02020603050405020304" pitchFamily="18" charset="0"/>
                <a:cs typeface="Times New Roman" panose="02020603050405020304" pitchFamily="18" charset="0"/>
              </a:rPr>
              <a:t>Mustahiq</a:t>
            </a:r>
            <a:r>
              <a:rPr lang="id-ID" sz="2000" b="1" dirty="0">
                <a:solidFill>
                  <a:srgbClr val="212121"/>
                </a:solidFill>
                <a:latin typeface="Times New Roman" panose="02020603050405020304" pitchFamily="18" charset="0"/>
                <a:cs typeface="Times New Roman" panose="02020603050405020304" pitchFamily="18" charset="0"/>
              </a:rPr>
              <a:t> kedelapan golongan </a:t>
            </a:r>
            <a:r>
              <a:rPr lang="id-ID" sz="2000" dirty="0">
                <a:solidFill>
                  <a:srgbClr val="212121"/>
                </a:solidFill>
                <a:latin typeface="Times New Roman" panose="02020603050405020304" pitchFamily="18" charset="0"/>
                <a:cs typeface="Times New Roman" panose="02020603050405020304" pitchFamily="18" charset="0"/>
              </a:rPr>
              <a:t>itu adalah sebagai berikut: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Orang fakir</a:t>
            </a:r>
            <a:r>
              <a:rPr lang="id-ID" sz="2000" dirty="0">
                <a:solidFill>
                  <a:srgbClr val="212121"/>
                </a:solidFill>
                <a:latin typeface="Times New Roman" panose="02020603050405020304" pitchFamily="18" charset="0"/>
                <a:cs typeface="Times New Roman" panose="02020603050405020304" pitchFamily="18" charset="0"/>
              </a:rPr>
              <a:t>: orang yang amat sengsara hidupnya, tidak mempunyai harta dan tenaga untuk memenuhi penghidupannya.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Orang miskin</a:t>
            </a:r>
            <a:r>
              <a:rPr lang="id-ID" sz="2000" dirty="0">
                <a:solidFill>
                  <a:srgbClr val="212121"/>
                </a:solidFill>
                <a:latin typeface="Times New Roman" panose="02020603050405020304" pitchFamily="18" charset="0"/>
                <a:cs typeface="Times New Roman" panose="02020603050405020304" pitchFamily="18" charset="0"/>
              </a:rPr>
              <a:t>: orang yang tidak cukup penghidupannya dan dalam keadaan kekurangan. </a:t>
            </a:r>
          </a:p>
          <a:p>
            <a:pPr marL="457200" indent="-457200" algn="just">
              <a:buAutoNum type="arabicPeriod"/>
            </a:pPr>
            <a:r>
              <a:rPr lang="id-ID" sz="2000" dirty="0">
                <a:solidFill>
                  <a:srgbClr val="212121"/>
                </a:solidFill>
                <a:latin typeface="Times New Roman" panose="02020603050405020304" pitchFamily="18" charset="0"/>
                <a:cs typeface="Times New Roman" panose="02020603050405020304" pitchFamily="18" charset="0"/>
              </a:rPr>
              <a:t>Pengurus zakat /</a:t>
            </a:r>
            <a:r>
              <a:rPr lang="id-ID" sz="2000" b="1" dirty="0">
                <a:solidFill>
                  <a:srgbClr val="212121"/>
                </a:solidFill>
                <a:latin typeface="Times New Roman" panose="02020603050405020304" pitchFamily="18" charset="0"/>
                <a:cs typeface="Times New Roman" panose="02020603050405020304" pitchFamily="18" charset="0"/>
              </a:rPr>
              <a:t>Amil :</a:t>
            </a:r>
            <a:r>
              <a:rPr lang="id-ID" sz="2000" dirty="0">
                <a:solidFill>
                  <a:srgbClr val="212121"/>
                </a:solidFill>
                <a:latin typeface="Times New Roman" panose="02020603050405020304" pitchFamily="18" charset="0"/>
                <a:cs typeface="Times New Roman" panose="02020603050405020304" pitchFamily="18" charset="0"/>
              </a:rPr>
              <a:t> Orang yang diberi tugas untuk mengumpulkan dan membagikan zakat.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Muallaf:</a:t>
            </a:r>
            <a:r>
              <a:rPr lang="id-ID" sz="2000" dirty="0">
                <a:solidFill>
                  <a:srgbClr val="212121"/>
                </a:solidFill>
                <a:latin typeface="Times New Roman" panose="02020603050405020304" pitchFamily="18" charset="0"/>
                <a:cs typeface="Times New Roman" panose="02020603050405020304" pitchFamily="18" charset="0"/>
              </a:rPr>
              <a:t> orang kafir yang ada harapan masuk Islam dan orang yang baru masuk Islam yang imannya masih lemah.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Memerdekakan budak: </a:t>
            </a:r>
            <a:r>
              <a:rPr lang="id-ID" sz="2000" dirty="0">
                <a:solidFill>
                  <a:srgbClr val="212121"/>
                </a:solidFill>
                <a:latin typeface="Times New Roman" panose="02020603050405020304" pitchFamily="18" charset="0"/>
                <a:cs typeface="Times New Roman" panose="02020603050405020304" pitchFamily="18" charset="0"/>
              </a:rPr>
              <a:t>mencakup juga untuk melepaskan muslim yang ditawan oleh orang-orang kafir.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Orang berhutang/gharim: </a:t>
            </a:r>
            <a:r>
              <a:rPr lang="id-ID" sz="2000" dirty="0">
                <a:solidFill>
                  <a:srgbClr val="212121"/>
                </a:solidFill>
                <a:latin typeface="Times New Roman" panose="02020603050405020304" pitchFamily="18" charset="0"/>
                <a:cs typeface="Times New Roman" panose="02020603050405020304" pitchFamily="18" charset="0"/>
              </a:rPr>
              <a:t>orang yang berhutang karena untuk kepentingan yang bukan maksiat dan tidak sanggup membayarnya. Adapun orang yang berhutang untuk memelihara persatuan umat Islam dibayar hutangnya itu dengan zakat, walaupun ia mampu membayarnya.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Pada jalan Allah (sabilillah): </a:t>
            </a:r>
            <a:r>
              <a:rPr lang="id-ID" sz="2000" dirty="0">
                <a:solidFill>
                  <a:srgbClr val="212121"/>
                </a:solidFill>
                <a:latin typeface="Times New Roman" panose="02020603050405020304" pitchFamily="18" charset="0"/>
                <a:cs typeface="Times New Roman" panose="02020603050405020304" pitchFamily="18" charset="0"/>
              </a:rPr>
              <a:t>yaitu untuk keperluan pertahanan Islam dan kaum Muslimin. Di antara ulama ahli tafsir ada yang berpendapat bahwa fisabilillah itu mencakup juga kepentingan-kepentingan umum seperti mendirikan sekolah, rumah sakit dan lain-lain. </a:t>
            </a:r>
          </a:p>
          <a:p>
            <a:pPr marL="457200" indent="-457200" algn="just">
              <a:buAutoNum type="arabicPeriod"/>
            </a:pPr>
            <a:r>
              <a:rPr lang="id-ID" sz="2000" b="1" dirty="0">
                <a:solidFill>
                  <a:srgbClr val="212121"/>
                </a:solidFill>
                <a:latin typeface="Times New Roman" panose="02020603050405020304" pitchFamily="18" charset="0"/>
                <a:cs typeface="Times New Roman" panose="02020603050405020304" pitchFamily="18" charset="0"/>
              </a:rPr>
              <a:t>Orang yang sedang dalam perjalanan /Ibnu Sabil : </a:t>
            </a:r>
            <a:r>
              <a:rPr lang="id-ID" sz="2000" dirty="0">
                <a:solidFill>
                  <a:srgbClr val="212121"/>
                </a:solidFill>
                <a:latin typeface="Times New Roman" panose="02020603050405020304" pitchFamily="18" charset="0"/>
                <a:cs typeface="Times New Roman" panose="02020603050405020304" pitchFamily="18" charset="0"/>
              </a:rPr>
              <a:t>yang bukan maksiat mengalami kesengsaraan dalam perjalanannya.</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618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4352697"/>
            <a:ext cx="5731356" cy="979869"/>
          </a:xfrm>
        </p:spPr>
        <p:txBody>
          <a:bodyPr>
            <a:noAutofit/>
          </a:bodyPr>
          <a:lstStyle/>
          <a:p>
            <a:pPr algn="ctr"/>
            <a:r>
              <a:rPr lang="id-ID" sz="8000" dirty="0">
                <a:solidFill>
                  <a:srgbClr val="002060"/>
                </a:solidFill>
                <a:latin typeface="Algerian" pitchFamily="82" charset="0"/>
              </a:rPr>
              <a:t>Selesai...</a:t>
            </a:r>
          </a:p>
        </p:txBody>
      </p:sp>
      <p:sp>
        <p:nvSpPr>
          <p:cNvPr id="3" name="Rectangle 1">
            <a:extLst>
              <a:ext uri="{FF2B5EF4-FFF2-40B4-BE49-F238E27FC236}">
                <a16:creationId xmlns:a16="http://schemas.microsoft.com/office/drawing/2014/main" id="{D7A40F4E-7B5B-BC19-009A-953B67D6F4BA}"/>
              </a:ext>
            </a:extLst>
          </p:cNvPr>
          <p:cNvSpPr>
            <a:spLocks noChangeArrowheads="1"/>
          </p:cNvSpPr>
          <p:nvPr/>
        </p:nvSpPr>
        <p:spPr bwMode="auto">
          <a:xfrm>
            <a:off x="1906020" y="3639673"/>
            <a:ext cx="5762324" cy="713024"/>
          </a:xfrm>
          <a:prstGeom prst="rect">
            <a:avLst/>
          </a:prstGeom>
          <a:solidFill>
            <a:schemeClr val="bg1"/>
          </a:solidFill>
          <a:ln>
            <a:noFill/>
          </a:ln>
          <a:effectLst/>
        </p:spPr>
        <p:txBody>
          <a:bodyPr vert="horz" wrap="square" lIns="0" tIns="-12696" rIns="0" bIns="-1269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SA" altLang="en-US" sz="4800" b="0" i="0" u="none" strike="noStrike" cap="none" normalizeH="0" baseline="0" dirty="0">
                <a:ln>
                  <a:noFill/>
                </a:ln>
                <a:solidFill>
                  <a:srgbClr val="002060"/>
                </a:solidFill>
                <a:effectLst/>
                <a:latin typeface="inherit"/>
                <a:cs typeface="Arial" panose="020B0604020202020204" pitchFamily="34" charset="0"/>
              </a:rPr>
              <a:t>الحمد لله رب العالمين</a:t>
            </a:r>
            <a:r>
              <a:rPr kumimoji="0" lang="en-US" altLang="en-US" sz="4800" b="0" i="0" u="none" strike="noStrike" cap="none" normalizeH="0" baseline="0" dirty="0">
                <a:ln>
                  <a:noFill/>
                </a:ln>
                <a:solidFill>
                  <a:srgbClr val="002060"/>
                </a:solidFill>
                <a:effectLst/>
              </a:rPr>
              <a:t> </a:t>
            </a:r>
            <a:endParaRPr kumimoji="0" lang="en-US" altLang="en-US" sz="4800" b="0" i="0" u="none" strike="noStrike" cap="none" normalizeH="0" baseline="0" dirty="0">
              <a:ln>
                <a:noFill/>
              </a:ln>
              <a:solidFill>
                <a:srgbClr val="002060"/>
              </a:solidFill>
              <a:effectLst/>
              <a:latin typeface="Arial" panose="020B0604020202020204" pitchFamily="34" charset="0"/>
            </a:endParaRPr>
          </a:p>
        </p:txBody>
      </p:sp>
      <p:sp>
        <p:nvSpPr>
          <p:cNvPr id="6" name="TextBox 5">
            <a:extLst>
              <a:ext uri="{FF2B5EF4-FFF2-40B4-BE49-F238E27FC236}">
                <a16:creationId xmlns:a16="http://schemas.microsoft.com/office/drawing/2014/main" id="{755E9355-140A-3ADD-4AE1-CD82A6882FC2}"/>
              </a:ext>
            </a:extLst>
          </p:cNvPr>
          <p:cNvSpPr txBox="1"/>
          <p:nvPr/>
        </p:nvSpPr>
        <p:spPr>
          <a:xfrm>
            <a:off x="539552" y="277343"/>
            <a:ext cx="7128792" cy="2862322"/>
          </a:xfrm>
          <a:prstGeom prst="rect">
            <a:avLst/>
          </a:prstGeom>
          <a:noFill/>
        </p:spPr>
        <p:txBody>
          <a:bodyPr wrap="square">
            <a:spAutoFit/>
          </a:bodyPr>
          <a:lstStyle/>
          <a:p>
            <a:pPr algn="ctr"/>
            <a:r>
              <a:rPr lang="id-ID" sz="2000" b="1" dirty="0">
                <a:latin typeface="Times New Roman" panose="02020603050405020304" pitchFamily="18" charset="0"/>
                <a:cs typeface="Times New Roman" panose="02020603050405020304" pitchFamily="18" charset="0"/>
              </a:rPr>
              <a:t>Kata Mutiara Zakat</a:t>
            </a:r>
          </a:p>
          <a:p>
            <a:pPr algn="ctr"/>
            <a:endParaRPr lang="id-ID" sz="2000" b="1" i="0" dirty="0">
              <a:effectLst/>
              <a:latin typeface="Times New Roman" panose="02020603050405020304" pitchFamily="18" charset="0"/>
              <a:cs typeface="Times New Roman" panose="02020603050405020304" pitchFamily="18" charset="0"/>
            </a:endParaRPr>
          </a:p>
          <a:p>
            <a:pPr algn="ctr"/>
            <a:r>
              <a:rPr lang="id-ID" sz="2000" dirty="0">
                <a:latin typeface="Times New Roman" panose="02020603050405020304" pitchFamily="18" charset="0"/>
                <a:cs typeface="Times New Roman" panose="02020603050405020304" pitchFamily="18" charset="0"/>
              </a:rPr>
              <a:t>Suatu saat, kita akan mendapat pertolongan dari Allah, sebab kebaikan Zakat yang telah kita tunaikan</a:t>
            </a:r>
          </a:p>
          <a:p>
            <a:pPr algn="ctr"/>
            <a:r>
              <a:rPr lang="id-ID" sz="2000" dirty="0">
                <a:latin typeface="Times New Roman" panose="02020603050405020304" pitchFamily="18" charset="0"/>
                <a:cs typeface="Times New Roman" panose="02020603050405020304" pitchFamily="18" charset="0"/>
              </a:rPr>
              <a:t>Karena zakatmu membantu kehidupan mereka. Dan zakatmu adalah saksi ketaatanmu</a:t>
            </a:r>
          </a:p>
          <a:p>
            <a:pPr algn="ctr"/>
            <a:r>
              <a:rPr lang="id-ID" sz="2000" dirty="0">
                <a:latin typeface="Times New Roman" panose="02020603050405020304" pitchFamily="18" charset="0"/>
                <a:cs typeface="Times New Roman" panose="02020603050405020304" pitchFamily="18" charset="0"/>
              </a:rPr>
              <a:t>Bayar Zakat bukti taat, sungguh Zakat adalah kewajiban bagi umat yang memenuhi nishab</a:t>
            </a:r>
          </a:p>
          <a:p>
            <a:pPr algn="ctr"/>
            <a:r>
              <a:rPr lang="id-ID" sz="2000" dirty="0">
                <a:latin typeface="Times New Roman" panose="02020603050405020304" pitchFamily="18" charset="0"/>
                <a:cs typeface="Times New Roman" panose="02020603050405020304" pitchFamily="18" charset="0"/>
              </a:rPr>
              <a:t>Zakatmu akan menyelamatkan orang yang tidak mampu</a:t>
            </a:r>
            <a:endParaRPr lang="id-ID" sz="2000" b="1" i="0" dirty="0">
              <a:effectLst/>
              <a:latin typeface="Times New Roman" panose="02020603050405020304" pitchFamily="18" charset="0"/>
              <a:cs typeface="Times New Roman" panose="02020603050405020304" pitchFamily="18" charset="0"/>
            </a:endParaRPr>
          </a:p>
        </p:txBody>
      </p:sp>
      <p:pic>
        <p:nvPicPr>
          <p:cNvPr id="1026" name="Picture 2" descr="Melihat Pengelolaan Zakat di Berbagai Negara – Dompet Dhuafa Waspa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8568" y="3639673"/>
            <a:ext cx="2157157" cy="215715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Title 1">
            <a:extLst>
              <a:ext uri="{FF2B5EF4-FFF2-40B4-BE49-F238E27FC236}">
                <a16:creationId xmlns:a16="http://schemas.microsoft.com/office/drawing/2014/main" id="{49CE350F-07ED-3D56-E011-817C31749068}"/>
              </a:ext>
            </a:extLst>
          </p:cNvPr>
          <p:cNvSpPr txBox="1">
            <a:spLocks/>
          </p:cNvSpPr>
          <p:nvPr/>
        </p:nvSpPr>
        <p:spPr>
          <a:xfrm>
            <a:off x="0" y="6093296"/>
            <a:ext cx="9144000" cy="775447"/>
          </a:xfrm>
          <a:prstGeom prst="rect">
            <a:avLst/>
          </a:prstGeom>
          <a:solidFill>
            <a:schemeClr val="accent2">
              <a:lumMod val="75000"/>
            </a:schemeClr>
          </a:solidFill>
          <a:ln>
            <a:noFill/>
          </a:ln>
        </p:spPr>
        <p:style>
          <a:lnRef idx="3">
            <a:schemeClr val="lt1"/>
          </a:lnRef>
          <a:fillRef idx="1002">
            <a:schemeClr val="dk2"/>
          </a:fillRef>
          <a:effectRef idx="1">
            <a:schemeClr val="accent1"/>
          </a:effectRef>
          <a:fontRef idx="minor">
            <a:schemeClr val="lt1"/>
          </a:fontRef>
        </p:style>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id-ID" sz="2400" dirty="0">
                <a:solidFill>
                  <a:srgbClr val="FFFF00"/>
                </a:solidFill>
                <a:latin typeface="Algerian" pitchFamily="82" charset="0"/>
              </a:rPr>
              <a:t>Pendidikan Agama Islam</a:t>
            </a:r>
            <a:br>
              <a:rPr lang="id-ID" sz="2400" dirty="0">
                <a:solidFill>
                  <a:srgbClr val="FFFF00"/>
                </a:solidFill>
                <a:latin typeface="Algerian" pitchFamily="82" charset="0"/>
              </a:rPr>
            </a:br>
            <a:r>
              <a:rPr lang="id-ID" sz="2400" dirty="0">
                <a:solidFill>
                  <a:srgbClr val="FFFF00"/>
                </a:solidFill>
                <a:latin typeface="Algerian" pitchFamily="82" charset="0"/>
              </a:rPr>
              <a:t>Mustofa, S.Pd.I, S.S.I, M.I.Kom.</a:t>
            </a:r>
          </a:p>
        </p:txBody>
      </p:sp>
    </p:spTree>
    <p:extLst>
      <p:ext uri="{BB962C8B-B14F-4D97-AF65-F5344CB8AC3E}">
        <p14:creationId xmlns:p14="http://schemas.microsoft.com/office/powerpoint/2010/main" val="2745705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055" y="188640"/>
            <a:ext cx="6439225" cy="434312"/>
          </a:xfrm>
        </p:spPr>
        <p:txBody>
          <a:bodyPr>
            <a:normAutofit fontScale="90000"/>
          </a:bodyPr>
          <a:lstStyle/>
          <a:p>
            <a:pPr algn="ctr"/>
            <a:r>
              <a:rPr lang="id-ID" sz="3200" dirty="0">
                <a:solidFill>
                  <a:srgbClr val="00B0F0"/>
                </a:solidFill>
                <a:latin typeface="Bernard MT Condensed" panose="02050806060905020404" pitchFamily="18" charset="0"/>
                <a:cs typeface="Times New Roman" panose="02020603050405020304" pitchFamily="18" charset="0"/>
              </a:rPr>
              <a:t>1. Pengertian Zakat</a:t>
            </a:r>
          </a:p>
        </p:txBody>
      </p:sp>
      <p:sp>
        <p:nvSpPr>
          <p:cNvPr id="3" name="Title 1"/>
          <p:cNvSpPr txBox="1">
            <a:spLocks/>
          </p:cNvSpPr>
          <p:nvPr/>
        </p:nvSpPr>
        <p:spPr>
          <a:xfrm>
            <a:off x="620561" y="622952"/>
            <a:ext cx="6975775" cy="6118416"/>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r>
              <a:rPr lang="id-ID" sz="2000" b="1" i="1" dirty="0">
                <a:solidFill>
                  <a:schemeClr val="tx1"/>
                </a:solidFill>
                <a:latin typeface="Times New Roman" panose="02020603050405020304" pitchFamily="18" charset="0"/>
                <a:cs typeface="Times New Roman" panose="02020603050405020304" pitchFamily="18" charset="0"/>
              </a:rPr>
              <a:t>Zakat </a:t>
            </a:r>
            <a:r>
              <a:rPr lang="id-ID" sz="2000" dirty="0">
                <a:solidFill>
                  <a:schemeClr val="tx1"/>
                </a:solidFill>
                <a:latin typeface="Times New Roman" panose="02020603050405020304" pitchFamily="18" charset="0"/>
                <a:cs typeface="Times New Roman" panose="02020603050405020304" pitchFamily="18" charset="0"/>
              </a:rPr>
              <a:t>secara bahasa artinya </a:t>
            </a:r>
            <a:r>
              <a:rPr lang="id-ID" sz="2000" b="1" i="1" dirty="0">
                <a:solidFill>
                  <a:schemeClr val="tx1"/>
                </a:solidFill>
                <a:latin typeface="Times New Roman" panose="02020603050405020304" pitchFamily="18" charset="0"/>
                <a:cs typeface="Times New Roman" panose="02020603050405020304" pitchFamily="18" charset="0"/>
              </a:rPr>
              <a:t>Tazkiyah – membersihkan/mensucikan.</a:t>
            </a:r>
            <a:r>
              <a:rPr lang="id-ID" sz="2000" dirty="0">
                <a:solidFill>
                  <a:schemeClr val="tx1"/>
                </a:solidFill>
                <a:latin typeface="Times New Roman" panose="02020603050405020304" pitchFamily="18" charset="0"/>
                <a:cs typeface="Times New Roman" panose="02020603050405020304" pitchFamily="18" charset="0"/>
              </a:rPr>
              <a:t> </a:t>
            </a:r>
          </a:p>
          <a:p>
            <a:pPr algn="just"/>
            <a:r>
              <a:rPr lang="id-ID" sz="2000" b="1" dirty="0">
                <a:solidFill>
                  <a:schemeClr val="tx1"/>
                </a:solidFill>
                <a:latin typeface="Times New Roman" panose="02020603050405020304" pitchFamily="18" charset="0"/>
                <a:cs typeface="Times New Roman" panose="02020603050405020304" pitchFamily="18" charset="0"/>
              </a:rPr>
              <a:t>Zakat </a:t>
            </a:r>
            <a:r>
              <a:rPr lang="id-ID" sz="2000" dirty="0">
                <a:solidFill>
                  <a:schemeClr val="tx1"/>
                </a:solidFill>
                <a:latin typeface="Times New Roman" panose="02020603050405020304" pitchFamily="18" charset="0"/>
                <a:cs typeface="Times New Roman" panose="02020603050405020304" pitchFamily="18" charset="0"/>
              </a:rPr>
              <a:t>Menurut istilah adalah kadar harta tertentu, yang diberikan kepada yang berhak menerimanya dengan syarat-syarat tertentu.</a:t>
            </a: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b="1" dirty="0">
                <a:solidFill>
                  <a:schemeClr val="tx1"/>
                </a:solidFill>
                <a:latin typeface="Times New Roman" panose="02020603050405020304" pitchFamily="18" charset="0"/>
                <a:cs typeface="Times New Roman" panose="02020603050405020304" pitchFamily="18" charset="0"/>
              </a:rPr>
              <a:t>Muzakki</a:t>
            </a:r>
            <a:r>
              <a:rPr lang="id-ID" sz="2000" dirty="0">
                <a:solidFill>
                  <a:schemeClr val="tx1"/>
                </a:solidFill>
                <a:latin typeface="Times New Roman" panose="02020603050405020304" pitchFamily="18" charset="0"/>
                <a:cs typeface="Times New Roman" panose="02020603050405020304" pitchFamily="18" charset="0"/>
              </a:rPr>
              <a:t> adalah seseorang muslim atau badan usaha yang berkewajiban menunaikan zakat.</a:t>
            </a:r>
          </a:p>
          <a:p>
            <a:pPr algn="just"/>
            <a:r>
              <a:rPr lang="id-ID" sz="2000" b="1" dirty="0">
                <a:solidFill>
                  <a:schemeClr val="tx1"/>
                </a:solidFill>
                <a:latin typeface="Times New Roman" panose="02020603050405020304" pitchFamily="18" charset="0"/>
                <a:cs typeface="Times New Roman" panose="02020603050405020304" pitchFamily="18" charset="0"/>
              </a:rPr>
              <a:t>Mustahik</a:t>
            </a:r>
            <a:r>
              <a:rPr lang="id-ID" sz="2000" dirty="0">
                <a:solidFill>
                  <a:schemeClr val="tx1"/>
                </a:solidFill>
                <a:latin typeface="Times New Roman" panose="02020603050405020304" pitchFamily="18" charset="0"/>
                <a:cs typeface="Times New Roman" panose="02020603050405020304" pitchFamily="18" charset="0"/>
              </a:rPr>
              <a:t> adalah orang-orang yang berhak menerima zakat yaitu khususnya yang terdiri dari delapan kelompok ashnaf.</a:t>
            </a:r>
            <a:endParaRPr lang="id-ID" sz="2000" b="1" dirty="0">
              <a:solidFill>
                <a:schemeClr val="tx1"/>
              </a:solidFill>
              <a:latin typeface="Times New Roman" panose="02020603050405020304" pitchFamily="18" charset="0"/>
              <a:cs typeface="Times New Roman" panose="02020603050405020304" pitchFamily="18" charset="0"/>
            </a:endParaRPr>
          </a:p>
          <a:p>
            <a:pPr algn="just"/>
            <a:r>
              <a:rPr lang="id-ID" sz="2000" b="1" dirty="0">
                <a:solidFill>
                  <a:schemeClr val="tx1"/>
                </a:solidFill>
                <a:latin typeface="Times New Roman" panose="02020603050405020304" pitchFamily="18" charset="0"/>
                <a:cs typeface="Times New Roman" panose="02020603050405020304" pitchFamily="18" charset="0"/>
              </a:rPr>
              <a:t>Hukum Zakat </a:t>
            </a:r>
            <a:r>
              <a:rPr lang="id-ID" sz="2000" dirty="0">
                <a:solidFill>
                  <a:schemeClr val="tx1"/>
                </a:solidFill>
                <a:latin typeface="Times New Roman" panose="02020603050405020304" pitchFamily="18" charset="0"/>
                <a:cs typeface="Times New Roman" panose="02020603050405020304" pitchFamily="18" charset="0"/>
              </a:rPr>
              <a:t>Fardu A’in bagi setiap orang muslim yang telah cukup syarat-syaratnya.</a:t>
            </a:r>
            <a:r>
              <a:rPr lang="id-ID" sz="2000" b="1" i="1" dirty="0">
                <a:solidFill>
                  <a:schemeClr val="tx1"/>
                </a:solidFill>
                <a:latin typeface="Times New Roman" panose="02020603050405020304" pitchFamily="18" charset="0"/>
                <a:cs typeface="Times New Roman" panose="02020603050405020304" pitchFamily="18" charset="0"/>
              </a:rPr>
              <a:t> </a:t>
            </a:r>
            <a:endParaRPr lang="id-ID" sz="2000" i="1" dirty="0">
              <a:solidFill>
                <a:schemeClr val="tx1"/>
              </a:solidFill>
              <a:latin typeface="Times New Roman" panose="02020603050405020304" pitchFamily="18" charset="0"/>
              <a:cs typeface="Times New Roman" panose="02020603050405020304" pitchFamily="18" charset="0"/>
            </a:endParaRPr>
          </a:p>
          <a:p>
            <a:pPr algn="just"/>
            <a:r>
              <a:rPr lang="id-ID" sz="2000" i="1" dirty="0">
                <a:solidFill>
                  <a:schemeClr val="tx1"/>
                </a:solidFill>
                <a:latin typeface="Times New Roman" panose="02020603050405020304" pitchFamily="18" charset="0"/>
                <a:cs typeface="Times New Roman" panose="02020603050405020304" pitchFamily="18" charset="0"/>
              </a:rPr>
              <a:t>“Dirikanlah Shalat dan bayarlah zakat” (QS. An-Nisa: 77)</a:t>
            </a:r>
          </a:p>
          <a:p>
            <a:pPr algn="just"/>
            <a:r>
              <a:rPr lang="id-ID" sz="2000" i="1" dirty="0">
                <a:solidFill>
                  <a:schemeClr val="tx1"/>
                </a:solidFill>
                <a:latin typeface="Times New Roman" panose="02020603050405020304" pitchFamily="18" charset="0"/>
                <a:cs typeface="Times New Roman" panose="02020603050405020304" pitchFamily="18" charset="0"/>
              </a:rPr>
              <a:t>“Ambilah dari harta mereka sedekah (zakat) untuk membersihkan mereka dan menghapuskan kesalahan mereka” </a:t>
            </a:r>
            <a:r>
              <a:rPr lang="id-ID" sz="2000" dirty="0">
                <a:solidFill>
                  <a:schemeClr val="tx1"/>
                </a:solidFill>
                <a:latin typeface="Times New Roman" panose="02020603050405020304" pitchFamily="18" charset="0"/>
                <a:cs typeface="Times New Roman" panose="02020603050405020304" pitchFamily="18" charset="0"/>
              </a:rPr>
              <a:t>(QS. At-Taubah:103). </a:t>
            </a:r>
          </a:p>
          <a:p>
            <a:pPr algn="just"/>
            <a:r>
              <a:rPr lang="id-ID" sz="2000" dirty="0">
                <a:solidFill>
                  <a:schemeClr val="tx1"/>
                </a:solidFill>
                <a:latin typeface="Times New Roman" panose="02020603050405020304" pitchFamily="18" charset="0"/>
                <a:cs typeface="Times New Roman" panose="02020603050405020304" pitchFamily="18" charset="0"/>
              </a:rPr>
              <a:t>Dan (QS. Al-Baqarah:277).</a:t>
            </a:r>
          </a:p>
          <a:p>
            <a:pPr algn="just"/>
            <a:r>
              <a:rPr lang="id-ID" sz="2000" dirty="0">
                <a:solidFill>
                  <a:schemeClr val="tx1"/>
                </a:solidFill>
                <a:latin typeface="Times New Roman" panose="02020603050405020304" pitchFamily="18" charset="0"/>
                <a:cs typeface="Times New Roman" panose="02020603050405020304" pitchFamily="18" charset="0"/>
              </a:rPr>
              <a:t>Nabi SAW Bersabda : </a:t>
            </a:r>
            <a:r>
              <a:rPr lang="id-ID" sz="2000" i="1" dirty="0">
                <a:solidFill>
                  <a:schemeClr val="tx1"/>
                </a:solidFill>
                <a:latin typeface="Times New Roman" panose="02020603050405020304" pitchFamily="18" charset="0"/>
                <a:cs typeface="Times New Roman" panose="02020603050405020304" pitchFamily="18" charset="0"/>
              </a:rPr>
              <a:t>“Seseorang yang menyimpan hartanya, tidak dikeluarkan zakatnya, akan dibakar dineraka jahanam, baginya dibuatkan setrika dari api, kemudian disetrikakan ke lambungnya dan dahinya... Dan seterusnya”</a:t>
            </a:r>
            <a:r>
              <a:rPr lang="id-ID" sz="2000" dirty="0">
                <a:solidFill>
                  <a:schemeClr val="tx1"/>
                </a:solidFill>
                <a:latin typeface="Times New Roman" panose="02020603050405020304" pitchFamily="18" charset="0"/>
                <a:cs typeface="Times New Roman" panose="02020603050405020304" pitchFamily="18" charset="0"/>
              </a:rPr>
              <a:t> (HR. Ahmad dan Muslim)</a:t>
            </a:r>
          </a:p>
        </p:txBody>
      </p:sp>
    </p:spTree>
    <p:extLst>
      <p:ext uri="{BB962C8B-B14F-4D97-AF65-F5344CB8AC3E}">
        <p14:creationId xmlns:p14="http://schemas.microsoft.com/office/powerpoint/2010/main" val="9826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20400"/>
            <a:ext cx="7632848" cy="6555641"/>
          </a:xfrm>
          <a:prstGeom prst="rect">
            <a:avLst/>
          </a:prstGeom>
        </p:spPr>
        <p:txBody>
          <a:bodyPr wrap="square">
            <a:spAutoFit/>
          </a:bodyPr>
          <a:lstStyle/>
          <a:p>
            <a:pPr algn="just" fontAlgn="base"/>
            <a:r>
              <a:rPr lang="id-ID" sz="2000" b="1" u="sng" dirty="0">
                <a:solidFill>
                  <a:srgbClr val="00B0F0"/>
                </a:solidFill>
                <a:latin typeface="Times New Roman" panose="02020603050405020304" pitchFamily="18" charset="0"/>
                <a:cs typeface="Times New Roman" panose="02020603050405020304" pitchFamily="18" charset="0"/>
              </a:rPr>
              <a:t>Zakat Menurut Imam Madzhab:</a:t>
            </a:r>
          </a:p>
          <a:p>
            <a:pPr algn="just" fontAlgn="base"/>
            <a:r>
              <a:rPr lang="id-ID" sz="2000" dirty="0">
                <a:latin typeface="Times New Roman" panose="02020603050405020304" pitchFamily="18" charset="0"/>
                <a:cs typeface="Times New Roman" panose="02020603050405020304" pitchFamily="18" charset="0"/>
              </a:rPr>
              <a:t>a. Madzhab Hanafi, mendefiniskan zakat dengan “menjadikan sebagian harta yang khusus dari harta yang khusus sebagai milik orang yang khusus, yang ditentukan oleh syariat karena Allah SWT”.</a:t>
            </a:r>
          </a:p>
          <a:p>
            <a:pPr algn="just" fontAlgn="base"/>
            <a:endParaRPr lang="id-ID" sz="2000" dirty="0">
              <a:latin typeface="Times New Roman" panose="02020603050405020304" pitchFamily="18" charset="0"/>
              <a:cs typeface="Times New Roman" panose="02020603050405020304" pitchFamily="18" charset="0"/>
            </a:endParaRPr>
          </a:p>
          <a:p>
            <a:pPr algn="just" fontAlgn="base"/>
            <a:r>
              <a:rPr lang="id-ID" sz="2000" dirty="0">
                <a:latin typeface="Times New Roman" panose="02020603050405020304" pitchFamily="18" charset="0"/>
                <a:cs typeface="Times New Roman" panose="02020603050405020304" pitchFamily="18" charset="0"/>
              </a:rPr>
              <a:t>b. Madzhab Maliki, mendefinisikan zakat dengan “mengeluarkan bagian yang khusus dari harta khusus pula yang telah mencapai nisab (batas kuantitas yang mewajibkan zakat) kepada orang-orang yang berhak menerimanya. Dengan catatan kepemilikan itu penuh dan mencapai </a:t>
            </a:r>
            <a:r>
              <a:rPr lang="id-ID" sz="2000" i="1" dirty="0">
                <a:latin typeface="Times New Roman" panose="02020603050405020304" pitchFamily="18" charset="0"/>
                <a:cs typeface="Times New Roman" panose="02020603050405020304" pitchFamily="18" charset="0"/>
              </a:rPr>
              <a:t>hawl</a:t>
            </a:r>
            <a:r>
              <a:rPr lang="id-ID" sz="2000" dirty="0">
                <a:latin typeface="Times New Roman" panose="02020603050405020304" pitchFamily="18" charset="0"/>
                <a:cs typeface="Times New Roman" panose="02020603050405020304" pitchFamily="18" charset="0"/>
              </a:rPr>
              <a:t> (setahun), bukan barang tambang dan bukan pertanian”.</a:t>
            </a:r>
          </a:p>
          <a:p>
            <a:pPr algn="just" fontAlgn="base"/>
            <a:endParaRPr lang="id-ID" sz="2000" dirty="0">
              <a:latin typeface="Times New Roman" panose="02020603050405020304" pitchFamily="18" charset="0"/>
              <a:cs typeface="Times New Roman" panose="02020603050405020304" pitchFamily="18" charset="0"/>
            </a:endParaRPr>
          </a:p>
          <a:p>
            <a:pPr algn="just" fontAlgn="base"/>
            <a:r>
              <a:rPr lang="id-ID" sz="2000" dirty="0">
                <a:latin typeface="Times New Roman" panose="02020603050405020304" pitchFamily="18" charset="0"/>
                <a:cs typeface="Times New Roman" panose="02020603050405020304" pitchFamily="18" charset="0"/>
              </a:rPr>
              <a:t>c. Madzhab Syafi’i, mendefinisikan zakat adalah sebuah ungkapan untuk mengeluarkan harta atau tubuh sesuai dengan cara khusus.</a:t>
            </a:r>
          </a:p>
          <a:p>
            <a:pPr algn="just" fontAlgn="base"/>
            <a:endParaRPr lang="id-ID" sz="2000" dirty="0">
              <a:latin typeface="Times New Roman" panose="02020603050405020304" pitchFamily="18" charset="0"/>
              <a:cs typeface="Times New Roman" panose="02020603050405020304" pitchFamily="18" charset="0"/>
            </a:endParaRPr>
          </a:p>
          <a:p>
            <a:pPr algn="just" fontAlgn="base"/>
            <a:r>
              <a:rPr lang="id-ID" sz="2000" dirty="0">
                <a:latin typeface="Times New Roman" panose="02020603050405020304" pitchFamily="18" charset="0"/>
                <a:cs typeface="Times New Roman" panose="02020603050405020304" pitchFamily="18" charset="0"/>
              </a:rPr>
              <a:t>d. Madzhab Hambali, mendefinisikan zakat ialah hak wajib (dikeluarkan dari harta yang khusus untuk kelompok yang khusus pula). Yang dimaksudkan dengan kelompok khusus adalah delapan kelompok yang di isyaratkan oleh Allah SWT.</a:t>
            </a:r>
          </a:p>
          <a:p>
            <a:pPr algn="just" fontAlgn="base"/>
            <a:r>
              <a:rPr lang="id-ID" sz="2000" dirty="0">
                <a:latin typeface="Times New Roman" panose="02020603050405020304" pitchFamily="18" charset="0"/>
                <a:cs typeface="Times New Roman" panose="02020603050405020304" pitchFamily="18" charset="0"/>
              </a:rPr>
              <a:t>Dengan demikian, zakat adalah pembersih harta yang didasarkan pada keimanan kepada Allah SWT, bahwa dalam setiap harta yang diperoleh terdapat hak orang lain.</a:t>
            </a:r>
            <a:endParaRPr lang="id-ID" sz="20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571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616" y="260502"/>
            <a:ext cx="6264696" cy="578328"/>
          </a:xfrm>
        </p:spPr>
        <p:txBody>
          <a:bodyPr>
            <a:normAutofit/>
          </a:bodyPr>
          <a:lstStyle/>
          <a:p>
            <a:r>
              <a:rPr lang="id-ID" sz="2400" dirty="0">
                <a:solidFill>
                  <a:srgbClr val="0070C0"/>
                </a:solidFill>
                <a:latin typeface="Bernard MT Condensed" panose="02050806060905020404" pitchFamily="18" charset="0"/>
              </a:rPr>
              <a:t>2. Tujuan, Hikmah, Keutamaan dan Fungsi Zakat</a:t>
            </a:r>
          </a:p>
        </p:txBody>
      </p:sp>
      <p:sp>
        <p:nvSpPr>
          <p:cNvPr id="3" name="Title 1"/>
          <p:cNvSpPr txBox="1">
            <a:spLocks/>
          </p:cNvSpPr>
          <p:nvPr/>
        </p:nvSpPr>
        <p:spPr>
          <a:xfrm>
            <a:off x="570616" y="838830"/>
            <a:ext cx="6733400" cy="461536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b="1" dirty="0">
                <a:solidFill>
                  <a:srgbClr val="00B0F0"/>
                </a:solidFill>
                <a:latin typeface="Times New Roman" panose="02020603050405020304" pitchFamily="18" charset="0"/>
                <a:cs typeface="Times New Roman" panose="02020603050405020304" pitchFamily="18" charset="0"/>
              </a:rPr>
              <a:t>A. Tujuan  Zakat</a:t>
            </a:r>
          </a:p>
          <a:p>
            <a:pPr algn="just"/>
            <a:r>
              <a:rPr lang="id-ID" sz="2000" b="0" i="0" dirty="0">
                <a:solidFill>
                  <a:schemeClr val="tx1"/>
                </a:solidFill>
                <a:effectLst/>
                <a:latin typeface="Times New Roman" panose="02020603050405020304" pitchFamily="18" charset="0"/>
                <a:cs typeface="Times New Roman" panose="02020603050405020304" pitchFamily="18" charset="0"/>
              </a:rPr>
              <a:t>Di</a:t>
            </a:r>
            <a:r>
              <a:rPr lang="en-ID" sz="2000" b="0" i="0" dirty="0" err="1">
                <a:solidFill>
                  <a:schemeClr val="tx1"/>
                </a:solidFill>
                <a:effectLst/>
                <a:latin typeface="Times New Roman" panose="02020603050405020304" pitchFamily="18" charset="0"/>
                <a:cs typeface="Times New Roman" panose="02020603050405020304" pitchFamily="18" charset="0"/>
              </a:rPr>
              <a:t>antara</a:t>
            </a:r>
            <a:r>
              <a:rPr lang="en-ID" sz="2000" b="0" i="0" dirty="0">
                <a:solidFill>
                  <a:schemeClr val="tx1"/>
                </a:solidFill>
                <a:effectLst/>
                <a:latin typeface="Times New Roman" panose="02020603050405020304" pitchFamily="18" charset="0"/>
                <a:cs typeface="Times New Roman" panose="02020603050405020304" pitchFamily="18" charset="0"/>
              </a:rPr>
              <a:t> </a:t>
            </a:r>
            <a:r>
              <a:rPr lang="id-ID" sz="2000" b="0" i="0" dirty="0">
                <a:solidFill>
                  <a:schemeClr val="tx1"/>
                </a:solidFill>
                <a:effectLst/>
                <a:latin typeface="Times New Roman" panose="02020603050405020304" pitchFamily="18" charset="0"/>
                <a:cs typeface="Times New Roman" panose="02020603050405020304" pitchFamily="18" charset="0"/>
              </a:rPr>
              <a:t>tujuan </a:t>
            </a:r>
            <a:r>
              <a:rPr lang="id-ID" sz="2000" dirty="0">
                <a:solidFill>
                  <a:schemeClr val="tx1"/>
                </a:solidFill>
                <a:latin typeface="Times New Roman" panose="02020603050405020304" pitchFamily="18" charset="0"/>
                <a:cs typeface="Times New Roman" panose="02020603050405020304" pitchFamily="18" charset="0"/>
              </a:rPr>
              <a:t>Zakat</a:t>
            </a:r>
            <a:r>
              <a:rPr lang="id-ID" sz="2000" b="0" i="0" dirty="0">
                <a:solidFill>
                  <a:schemeClr val="tx1"/>
                </a:solidFill>
                <a:effectLst/>
                <a:latin typeface="Times New Roman" panose="02020603050405020304" pitchFamily="18" charset="0"/>
                <a:cs typeface="Times New Roman" panose="02020603050405020304" pitchFamily="18" charset="0"/>
              </a:rPr>
              <a:t> adalah :</a:t>
            </a:r>
            <a:r>
              <a:rPr lang="en-ID" sz="2000" b="0" i="0" dirty="0">
                <a:solidFill>
                  <a:schemeClr val="tx1"/>
                </a:solidFill>
                <a:effectLst/>
                <a:latin typeface="Times New Roman" panose="02020603050405020304" pitchFamily="18" charset="0"/>
                <a:cs typeface="Times New Roman" panose="02020603050405020304" pitchFamily="18" charset="0"/>
              </a:rPr>
              <a:t> </a:t>
            </a:r>
            <a:endParaRPr lang="id-ID" sz="2000" b="0" i="0" dirty="0">
              <a:solidFill>
                <a:schemeClr val="tx1"/>
              </a:solidFill>
              <a:effectLst/>
              <a:latin typeface="Times New Roman" panose="02020603050405020304" pitchFamily="18" charset="0"/>
              <a:cs typeface="Times New Roman" panose="02020603050405020304" pitchFamily="18" charset="0"/>
            </a:endParaRP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Membantu, mengurangi dan mengangkat kaum fakir miskin dari kesulitan hidup dan penderitaan mereka</a:t>
            </a:r>
          </a:p>
          <a:p>
            <a:pPr algn="just"/>
            <a:r>
              <a:rPr lang="id-ID" sz="2000" dirty="0">
                <a:solidFill>
                  <a:schemeClr val="tx1"/>
                </a:solidFill>
                <a:latin typeface="Times New Roman" panose="02020603050405020304" pitchFamily="18" charset="0"/>
                <a:cs typeface="Times New Roman" panose="02020603050405020304" pitchFamily="18" charset="0"/>
              </a:rPr>
              <a:t>2. Membantu memecahkan permasalahan yang dihadapi oleh al Gharimin, ibnu sabil dan para mustahik lainnya</a:t>
            </a:r>
          </a:p>
          <a:p>
            <a:pPr algn="just"/>
            <a:r>
              <a:rPr lang="id-ID" sz="2000" dirty="0">
                <a:solidFill>
                  <a:schemeClr val="tx1"/>
                </a:solidFill>
                <a:latin typeface="Times New Roman" panose="02020603050405020304" pitchFamily="18" charset="0"/>
                <a:cs typeface="Times New Roman" panose="02020603050405020304" pitchFamily="18" charset="0"/>
              </a:rPr>
              <a:t>3. Membina dan merentangkan tali solidaritas/ persaudaraan sesama umat manusia</a:t>
            </a:r>
          </a:p>
          <a:p>
            <a:pPr algn="just"/>
            <a:r>
              <a:rPr lang="id-ID" sz="2000" dirty="0">
                <a:solidFill>
                  <a:schemeClr val="tx1"/>
                </a:solidFill>
                <a:latin typeface="Times New Roman" panose="02020603050405020304" pitchFamily="18" charset="0"/>
                <a:cs typeface="Times New Roman" panose="02020603050405020304" pitchFamily="18" charset="0"/>
              </a:rPr>
              <a:t>4. Mengimbangi ideologi kapitalisme dan komunisme</a:t>
            </a:r>
          </a:p>
          <a:p>
            <a:pPr algn="just"/>
            <a:r>
              <a:rPr lang="id-ID" sz="2000" dirty="0">
                <a:solidFill>
                  <a:schemeClr val="tx1"/>
                </a:solidFill>
                <a:latin typeface="Times New Roman" panose="02020603050405020304" pitchFamily="18" charset="0"/>
                <a:cs typeface="Times New Roman" panose="02020603050405020304" pitchFamily="18" charset="0"/>
              </a:rPr>
              <a:t>5. Menghilangkan sifat bakhil dan loba pemilik kekayaan dan penguasa modal</a:t>
            </a:r>
          </a:p>
          <a:p>
            <a:pPr algn="just"/>
            <a:r>
              <a:rPr lang="id-ID" sz="2000" dirty="0">
                <a:solidFill>
                  <a:schemeClr val="tx1"/>
                </a:solidFill>
                <a:latin typeface="Times New Roman" panose="02020603050405020304" pitchFamily="18" charset="0"/>
                <a:cs typeface="Times New Roman" panose="02020603050405020304" pitchFamily="18" charset="0"/>
              </a:rPr>
              <a:t>6. Menghindarkan penumpukan kekayaan perseorangan yang dikumpulkan di atas penderitaan orang lain</a:t>
            </a:r>
          </a:p>
          <a:p>
            <a:pPr algn="just"/>
            <a:r>
              <a:rPr lang="id-ID" sz="2000" dirty="0">
                <a:solidFill>
                  <a:schemeClr val="tx1"/>
                </a:solidFill>
                <a:latin typeface="Times New Roman" panose="02020603050405020304" pitchFamily="18" charset="0"/>
                <a:cs typeface="Times New Roman" panose="02020603050405020304" pitchFamily="18" charset="0"/>
              </a:rPr>
              <a:t>7. Mencegah jurang pemisah kaya dan miskin yang dapat menimbulkan malapetaka dan kejahatan sosial.</a:t>
            </a:r>
          </a:p>
        </p:txBody>
      </p:sp>
    </p:spTree>
    <p:extLst>
      <p:ext uri="{BB962C8B-B14F-4D97-AF65-F5344CB8AC3E}">
        <p14:creationId xmlns:p14="http://schemas.microsoft.com/office/powerpoint/2010/main" val="87929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8392"/>
            <a:ext cx="7927507" cy="3477875"/>
          </a:xfrm>
          <a:prstGeom prst="rect">
            <a:avLst/>
          </a:prstGeom>
        </p:spPr>
        <p:txBody>
          <a:bodyPr wrap="square">
            <a:spAutoFit/>
          </a:bodyPr>
          <a:lstStyle/>
          <a:p>
            <a:pPr algn="just"/>
            <a:r>
              <a:rPr lang="id-ID" sz="2000" b="1" dirty="0">
                <a:solidFill>
                  <a:srgbClr val="00B0F0"/>
                </a:solidFill>
                <a:latin typeface="Times New Roman" panose="02020603050405020304" pitchFamily="18" charset="0"/>
                <a:cs typeface="Times New Roman" panose="02020603050405020304" pitchFamily="18" charset="0"/>
              </a:rPr>
              <a:t>B. Hikmah Zakat </a:t>
            </a:r>
          </a:p>
          <a:p>
            <a:pPr algn="just"/>
            <a:r>
              <a:rPr lang="id-ID" sz="2000" dirty="0">
                <a:latin typeface="Times New Roman" panose="02020603050405020304" pitchFamily="18" charset="0"/>
                <a:cs typeface="Times New Roman" panose="02020603050405020304" pitchFamily="18" charset="0"/>
              </a:rPr>
              <a:t>1. Mensyukuri nikmat Allah , meningkatsuburkan harta dan pahala serta membersihkan diri dari kekotoran , kikir dan dosa</a:t>
            </a:r>
          </a:p>
          <a:p>
            <a:pPr algn="just"/>
            <a:r>
              <a:rPr lang="id-ID" sz="2000" dirty="0">
                <a:latin typeface="Times New Roman" panose="02020603050405020304" pitchFamily="18" charset="0"/>
                <a:cs typeface="Times New Roman" panose="02020603050405020304" pitchFamily="18" charset="0"/>
              </a:rPr>
              <a:t>2. Melindungi masyarakat dari bahaya kemiskinan dan kemelaratan dengan segala akibatnya</a:t>
            </a:r>
          </a:p>
          <a:p>
            <a:pPr algn="just"/>
            <a:r>
              <a:rPr lang="id-ID" sz="2000" dirty="0">
                <a:latin typeface="Times New Roman" panose="02020603050405020304" pitchFamily="18" charset="0"/>
                <a:cs typeface="Times New Roman" panose="02020603050405020304" pitchFamily="18" charset="0"/>
              </a:rPr>
              <a:t>3. Memerangi dan mengatasi kefakiran yang menjadi sumber bencana dan kejahilan</a:t>
            </a:r>
          </a:p>
          <a:p>
            <a:pPr algn="just"/>
            <a:r>
              <a:rPr lang="id-ID" sz="2000" dirty="0">
                <a:latin typeface="Times New Roman" panose="02020603050405020304" pitchFamily="18" charset="0"/>
                <a:cs typeface="Times New Roman" panose="02020603050405020304" pitchFamily="18" charset="0"/>
              </a:rPr>
              <a:t>4. Membina dan mengembangkan stabilitas kehidupan sosial , ekonomi, pendidikan dan sebagainya</a:t>
            </a:r>
          </a:p>
          <a:p>
            <a:pPr algn="just"/>
            <a:r>
              <a:rPr lang="id-ID" sz="2000" dirty="0">
                <a:latin typeface="Times New Roman" panose="02020603050405020304" pitchFamily="18" charset="0"/>
                <a:cs typeface="Times New Roman" panose="02020603050405020304" pitchFamily="18" charset="0"/>
              </a:rPr>
              <a:t>5. Mewujudkan rasa solidaritas dan belas kasihan</a:t>
            </a:r>
          </a:p>
          <a:p>
            <a:pPr algn="just"/>
            <a:r>
              <a:rPr lang="id-ID" sz="2000" dirty="0">
                <a:latin typeface="Times New Roman" panose="02020603050405020304" pitchFamily="18" charset="0"/>
                <a:cs typeface="Times New Roman" panose="02020603050405020304" pitchFamily="18" charset="0"/>
              </a:rPr>
              <a:t>6. Merupakan manifestasi kegotongroyongan dan tolong menolong</a:t>
            </a:r>
            <a:endParaRPr lang="id-ID" sz="2000" b="0" i="0" dirty="0">
              <a:effectLst/>
              <a:latin typeface="Times New Roman" panose="02020603050405020304" pitchFamily="18" charset="0"/>
              <a:cs typeface="Times New Roman" panose="02020603050405020304" pitchFamily="18" charset="0"/>
            </a:endParaRPr>
          </a:p>
        </p:txBody>
      </p:sp>
      <p:sp>
        <p:nvSpPr>
          <p:cNvPr id="3" name="Rectangle 2"/>
          <p:cNvSpPr/>
          <p:nvPr/>
        </p:nvSpPr>
        <p:spPr>
          <a:xfrm>
            <a:off x="683568" y="3458027"/>
            <a:ext cx="8136904" cy="3477875"/>
          </a:xfrm>
          <a:prstGeom prst="rect">
            <a:avLst/>
          </a:prstGeom>
        </p:spPr>
        <p:txBody>
          <a:bodyPr wrap="square">
            <a:spAutoFit/>
          </a:bodyPr>
          <a:lstStyle/>
          <a:p>
            <a:pPr marL="228600" algn="just"/>
            <a:r>
              <a:rPr lang="id-ID" sz="2000" b="1" u="sng" dirty="0">
                <a:solidFill>
                  <a:srgbClr val="00B0F0"/>
                </a:solidFill>
                <a:latin typeface="Times New Roman" panose="02020603050405020304" pitchFamily="18" charset="0"/>
                <a:cs typeface="Times New Roman" panose="02020603050405020304" pitchFamily="18" charset="0"/>
              </a:rPr>
              <a:t>C. KEUTAMAAN ZAKAT</a:t>
            </a:r>
            <a:endParaRPr lang="id-ID" sz="2000" dirty="0">
              <a:solidFill>
                <a:srgbClr val="00B0F0"/>
              </a:solidFill>
              <a:latin typeface="Times New Roman" panose="02020603050405020304" pitchFamily="18" charset="0"/>
              <a:cs typeface="Times New Roman" panose="02020603050405020304" pitchFamily="18" charset="0"/>
            </a:endParaRPr>
          </a:p>
          <a:p>
            <a:pPr algn="just">
              <a:buFont typeface="+mj-lt"/>
              <a:buAutoNum type="arabicPeriod"/>
            </a:pPr>
            <a:r>
              <a:rPr lang="id-ID" sz="2000" dirty="0">
                <a:latin typeface="Times New Roman" panose="02020603050405020304" pitchFamily="18" charset="0"/>
                <a:cs typeface="Times New Roman" panose="02020603050405020304" pitchFamily="18" charset="0"/>
              </a:rPr>
              <a:t> Menumbuhsuburkan pahala</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Memberi berkat kepada harta yang tinggal/ setelah dizakati</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Menjadi sebab bertambahnya rezeki , pertolongan dan inayah Allah SWT</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Menjauhkan diri dari bencana yang tidak dikehendaki</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Menjauhkan diri dari api neraka dan melepaskannya dari kepicikan dunia dan akhirat</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Mendatangkan keberkatan dan kemaslahatan kepada masyarakat</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Menumbuhkan kerukunan dan membuahkan kasih sayang</a:t>
            </a:r>
          </a:p>
          <a:p>
            <a:pPr algn="just">
              <a:buFont typeface="+mj-lt"/>
              <a:buAutoNum type="arabicPeriod"/>
            </a:pPr>
            <a:r>
              <a:rPr lang="id-ID" sz="2000" dirty="0">
                <a:latin typeface="Times New Roman" panose="02020603050405020304" pitchFamily="18" charset="0"/>
                <a:cs typeface="Times New Roman" panose="02020603050405020304" pitchFamily="18" charset="0"/>
              </a:rPr>
              <a:t> Mengembangkan rasa tanggung jawab dan menghasilkan uswatun khasanah</a:t>
            </a:r>
            <a:endParaRPr lang="id-ID" sz="20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8445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404664"/>
            <a:ext cx="7560840" cy="6247864"/>
          </a:xfrm>
          <a:prstGeom prst="rect">
            <a:avLst/>
          </a:prstGeom>
        </p:spPr>
        <p:txBody>
          <a:bodyPr wrap="square">
            <a:spAutoFit/>
          </a:bodyPr>
          <a:lstStyle/>
          <a:p>
            <a:r>
              <a:rPr lang="id-ID" sz="2000" b="1" i="1" dirty="0">
                <a:solidFill>
                  <a:srgbClr val="00B0F0"/>
                </a:solidFill>
                <a:latin typeface="Times New Roman" panose="02020603050405020304" pitchFamily="18" charset="0"/>
                <a:cs typeface="Times New Roman" panose="02020603050405020304" pitchFamily="18" charset="0"/>
              </a:rPr>
              <a:t>D. Fungsi Zakat : </a:t>
            </a:r>
          </a:p>
          <a:p>
            <a:r>
              <a:rPr lang="id-ID" sz="2000" dirty="0">
                <a:solidFill>
                  <a:srgbClr val="000000"/>
                </a:solidFill>
                <a:latin typeface="Times New Roman" panose="02020603050405020304" pitchFamily="18" charset="0"/>
                <a:cs typeface="Times New Roman" panose="02020603050405020304" pitchFamily="18" charset="0"/>
              </a:rPr>
              <a:t>1. Wujud keimanan kepada Allah SWT</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2. Wujud syukur atas nikmat Allah SWT</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3. Wadah menumbuhkan akhlak baik dengan rasa kemanusiaan tinggi</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4. Menghilangkan sifat rakus dan materialistis</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5. Menumbuhkan ketenangan hidup</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6. Membersihkan dan mengembangkan harta yang dimiliki.</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7. Sumber dana bagi pembangunan sarana dan prasarana umat Islam, seperti sarana ibadah, pendidikan, kesehatan, sosial dan ekonomi, dan sarana pengembangan kualitas sumber daya umat muslim.</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8. Membangun kesejahteraan umat lewat pembagian zakat yang baik</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9. Menumbuhkan semangat kerja, menafkahi diri sendiri dan keluarga dengan mendorong seseorang menjadi muzaki</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10. Menyucikan hati dari penyakit kikir dan bakhil, menimbulkan sifat memberi dan dermawan</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11. Menumbuhkan solidaritas</a:t>
            </a:r>
            <a:br>
              <a:rPr lang="id-ID" sz="2000" dirty="0">
                <a:latin typeface="Times New Roman" panose="02020603050405020304" pitchFamily="18" charset="0"/>
                <a:cs typeface="Times New Roman" panose="02020603050405020304" pitchFamily="18" charset="0"/>
              </a:rPr>
            </a:br>
            <a:r>
              <a:rPr lang="id-ID" sz="2000" dirty="0">
                <a:solidFill>
                  <a:srgbClr val="000000"/>
                </a:solidFill>
                <a:latin typeface="Times New Roman" panose="02020603050405020304" pitchFamily="18" charset="0"/>
                <a:cs typeface="Times New Roman" panose="02020603050405020304" pitchFamily="18" charset="0"/>
              </a:rPr>
              <a:t>12. Pilar amal bersama (jama'i) antara orang yang hidup berkecukupan dan mujahid yang seluruh waktunya digunakan untuk berjihad di jalan Allah sehingga tidak memiliki waktu dan kesempatan untuk menafkahi diri dan keluarga.</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814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188640"/>
            <a:ext cx="5040560" cy="578328"/>
          </a:xfrm>
        </p:spPr>
        <p:txBody>
          <a:bodyPr>
            <a:normAutofit fontScale="90000"/>
          </a:bodyPr>
          <a:lstStyle/>
          <a:p>
            <a:pPr algn="ctr"/>
            <a:r>
              <a:rPr lang="id-ID" sz="3200" dirty="0">
                <a:solidFill>
                  <a:srgbClr val="00B0F0"/>
                </a:solidFill>
                <a:latin typeface="Bernard MT Condensed" panose="02050806060905020404" pitchFamily="18" charset="0"/>
                <a:cs typeface="Times New Roman" panose="02020603050405020304" pitchFamily="18" charset="0"/>
              </a:rPr>
              <a:t>3. Macam-macam Zakat</a:t>
            </a:r>
          </a:p>
        </p:txBody>
      </p:sp>
      <p:sp>
        <p:nvSpPr>
          <p:cNvPr id="4" name="Title 1"/>
          <p:cNvSpPr txBox="1">
            <a:spLocks/>
          </p:cNvSpPr>
          <p:nvPr/>
        </p:nvSpPr>
        <p:spPr>
          <a:xfrm>
            <a:off x="1259632" y="766968"/>
            <a:ext cx="6984776" cy="3528392"/>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just"/>
            <a:r>
              <a:rPr lang="id-ID" sz="2000" b="1" i="1" u="sng" dirty="0">
                <a:solidFill>
                  <a:schemeClr val="tx1"/>
                </a:solidFill>
                <a:latin typeface="Times New Roman" panose="02020603050405020304" pitchFamily="18" charset="0"/>
                <a:cs typeface="Times New Roman" panose="02020603050405020304" pitchFamily="18" charset="0"/>
              </a:rPr>
              <a:t>A. Macam-macam zakat :</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Zakat Mal / Benda / Harta</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Zakat Fitrah</a:t>
            </a: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b="1" i="1" u="sng" dirty="0">
                <a:solidFill>
                  <a:schemeClr val="tx1"/>
                </a:solidFill>
                <a:latin typeface="Times New Roman" panose="02020603050405020304" pitchFamily="18" charset="0"/>
                <a:cs typeface="Times New Roman" panose="02020603050405020304" pitchFamily="18" charset="0"/>
              </a:rPr>
              <a:t>B. Benda yang wajib di zakati :</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Binatang Ternak (Unta, Sapi/kerbau, Kambing)</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Emas dan Perak</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Biji Makanan yang mengenyangkan</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Buah-buahan</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Harta Perniagaan</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Rikaz (Temuan)</a:t>
            </a:r>
          </a:p>
          <a:p>
            <a:pPr marL="457200" indent="-457200" algn="just">
              <a:buAutoNum type="arabicPeriod"/>
            </a:pPr>
            <a:r>
              <a:rPr lang="id-ID" sz="2000" dirty="0">
                <a:solidFill>
                  <a:schemeClr val="tx1"/>
                </a:solidFill>
                <a:latin typeface="Times New Roman" panose="02020603050405020304" pitchFamily="18" charset="0"/>
                <a:cs typeface="Times New Roman" panose="02020603050405020304" pitchFamily="18" charset="0"/>
              </a:rPr>
              <a:t>Zakat Profesi</a:t>
            </a:r>
          </a:p>
        </p:txBody>
      </p:sp>
      <p:sp>
        <p:nvSpPr>
          <p:cNvPr id="3" name="Rectangle 2"/>
          <p:cNvSpPr/>
          <p:nvPr/>
        </p:nvSpPr>
        <p:spPr>
          <a:xfrm>
            <a:off x="1259632" y="4437112"/>
            <a:ext cx="4104455" cy="1938992"/>
          </a:xfrm>
          <a:prstGeom prst="rect">
            <a:avLst/>
          </a:prstGeom>
        </p:spPr>
        <p:txBody>
          <a:bodyPr wrap="square">
            <a:spAutoFit/>
          </a:bodyPr>
          <a:lstStyle/>
          <a:p>
            <a:pPr algn="just"/>
            <a:r>
              <a:rPr lang="id-ID" sz="2000" b="1" i="1" u="sng" dirty="0">
                <a:solidFill>
                  <a:srgbClr val="212121"/>
                </a:solidFill>
                <a:latin typeface="Times New Roman" panose="02020603050405020304" pitchFamily="18" charset="0"/>
                <a:cs typeface="Times New Roman" panose="02020603050405020304" pitchFamily="18" charset="0"/>
              </a:rPr>
              <a:t>C. Syarat wajibnya zakat :</a:t>
            </a:r>
            <a:r>
              <a:rPr lang="id-ID" sz="2000" b="1" i="1" dirty="0">
                <a:solidFill>
                  <a:srgbClr val="212121"/>
                </a:solidFill>
                <a:latin typeface="Times New Roman" panose="02020603050405020304" pitchFamily="18" charset="0"/>
                <a:cs typeface="Times New Roman" panose="02020603050405020304" pitchFamily="18" charset="0"/>
              </a:rPr>
              <a:t> </a:t>
            </a:r>
          </a:p>
          <a:p>
            <a:pPr marL="457200" indent="-457200" algn="just">
              <a:buAutoNum type="arabicParenBoth"/>
            </a:pPr>
            <a:r>
              <a:rPr lang="id-ID" sz="2000" dirty="0">
                <a:solidFill>
                  <a:srgbClr val="212121"/>
                </a:solidFill>
                <a:latin typeface="Times New Roman" panose="02020603050405020304" pitchFamily="18" charset="0"/>
                <a:cs typeface="Times New Roman" panose="02020603050405020304" pitchFamily="18" charset="0"/>
              </a:rPr>
              <a:t>Orang Islam, </a:t>
            </a:r>
          </a:p>
          <a:p>
            <a:pPr marL="457200" indent="-457200" algn="just">
              <a:buAutoNum type="arabicParenBoth"/>
            </a:pPr>
            <a:r>
              <a:rPr lang="id-ID" sz="2000" dirty="0">
                <a:solidFill>
                  <a:srgbClr val="212121"/>
                </a:solidFill>
                <a:latin typeface="Times New Roman" panose="02020603050405020304" pitchFamily="18" charset="0"/>
                <a:cs typeface="Times New Roman" panose="02020603050405020304" pitchFamily="18" charset="0"/>
              </a:rPr>
              <a:t>Orang merdeka, </a:t>
            </a:r>
          </a:p>
          <a:p>
            <a:pPr marL="457200" indent="-457200" algn="just">
              <a:buAutoNum type="arabicParenBoth"/>
            </a:pPr>
            <a:r>
              <a:rPr lang="id-ID" sz="2000" dirty="0">
                <a:solidFill>
                  <a:srgbClr val="212121"/>
                </a:solidFill>
                <a:latin typeface="Times New Roman" panose="02020603050405020304" pitchFamily="18" charset="0"/>
                <a:cs typeface="Times New Roman" panose="02020603050405020304" pitchFamily="18" charset="0"/>
              </a:rPr>
              <a:t>Milik sempurna, </a:t>
            </a:r>
          </a:p>
          <a:p>
            <a:pPr marL="457200" indent="-457200" algn="just">
              <a:buAutoNum type="arabicParenBoth"/>
            </a:pPr>
            <a:r>
              <a:rPr lang="id-ID" sz="2000" dirty="0">
                <a:solidFill>
                  <a:srgbClr val="212121"/>
                </a:solidFill>
                <a:latin typeface="Times New Roman" panose="02020603050405020304" pitchFamily="18" charset="0"/>
                <a:cs typeface="Times New Roman" panose="02020603050405020304" pitchFamily="18" charset="0"/>
              </a:rPr>
              <a:t>Sampai satu nisab, </a:t>
            </a:r>
          </a:p>
          <a:p>
            <a:pPr marL="457200" indent="-457200" algn="just">
              <a:buAutoNum type="arabicParenBoth"/>
            </a:pPr>
            <a:r>
              <a:rPr lang="id-ID" sz="2000" dirty="0">
                <a:solidFill>
                  <a:srgbClr val="212121"/>
                </a:solidFill>
                <a:latin typeface="Times New Roman" panose="02020603050405020304" pitchFamily="18" charset="0"/>
                <a:cs typeface="Times New Roman" panose="02020603050405020304" pitchFamily="18" charset="0"/>
              </a:rPr>
              <a:t>Sampai haul (satu tahun).</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12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ABEL PERHITUNGAN ZAKAT">
            <a:extLst>
              <a:ext uri="{FF2B5EF4-FFF2-40B4-BE49-F238E27FC236}">
                <a16:creationId xmlns:a16="http://schemas.microsoft.com/office/drawing/2014/main" id="{D3A68457-8915-850B-E4F8-6208F238B4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630488"/>
            <a:ext cx="8121376" cy="609103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a:spLocks noGrp="1"/>
          </p:cNvSpPr>
          <p:nvPr>
            <p:ph type="title"/>
          </p:nvPr>
        </p:nvSpPr>
        <p:spPr>
          <a:xfrm>
            <a:off x="1835696" y="52160"/>
            <a:ext cx="5040560" cy="578328"/>
          </a:xfrm>
        </p:spPr>
        <p:txBody>
          <a:bodyPr>
            <a:normAutofit fontScale="90000"/>
          </a:bodyPr>
          <a:lstStyle/>
          <a:p>
            <a:pPr algn="ctr"/>
            <a:r>
              <a:rPr lang="id-ID" sz="3200" dirty="0">
                <a:solidFill>
                  <a:srgbClr val="00B0F0"/>
                </a:solidFill>
                <a:latin typeface="Bernard MT Condensed" panose="02050806060905020404" pitchFamily="18" charset="0"/>
                <a:cs typeface="Times New Roman" panose="02020603050405020304" pitchFamily="18" charset="0"/>
              </a:rPr>
              <a:t>4. Ketentuan Zakat</a:t>
            </a:r>
          </a:p>
        </p:txBody>
      </p:sp>
    </p:spTree>
    <p:extLst>
      <p:ext uri="{BB962C8B-B14F-4D97-AF65-F5344CB8AC3E}">
        <p14:creationId xmlns:p14="http://schemas.microsoft.com/office/powerpoint/2010/main" val="284843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ara Menghitung Besaran Zakat Harta - Nisab Emas, Nisab Harta Karun dan  Nisab Binatang Ternak - Tribunpontianak.co.id">
            <a:extLst>
              <a:ext uri="{FF2B5EF4-FFF2-40B4-BE49-F238E27FC236}">
                <a16:creationId xmlns:a16="http://schemas.microsoft.com/office/drawing/2014/main" id="{B76D48C4-798B-415B-6A69-83D50F04D0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764704"/>
            <a:ext cx="7823770"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35524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1538</TotalTime>
  <Words>1366</Words>
  <Application>Microsoft Office PowerPoint</Application>
  <PresentationFormat>On-screen Show (4:3)</PresentationFormat>
  <Paragraphs>105</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Aharoni</vt:lpstr>
      <vt:lpstr>Algerian</vt:lpstr>
      <vt:lpstr>Arial</vt:lpstr>
      <vt:lpstr>Bernard MT Condensed</vt:lpstr>
      <vt:lpstr>inherit</vt:lpstr>
      <vt:lpstr>Times New Roman</vt:lpstr>
      <vt:lpstr>Trebuchet MS</vt:lpstr>
      <vt:lpstr>Wingdings 3</vt:lpstr>
      <vt:lpstr>Facet</vt:lpstr>
      <vt:lpstr>PAI-Pertemuan ke 10</vt:lpstr>
      <vt:lpstr>1. Pengertian Zakat</vt:lpstr>
      <vt:lpstr>PowerPoint Presentation</vt:lpstr>
      <vt:lpstr>2. Tujuan, Hikmah, Keutamaan dan Fungsi Zakat</vt:lpstr>
      <vt:lpstr>PowerPoint Presentation</vt:lpstr>
      <vt:lpstr>PowerPoint Presentation</vt:lpstr>
      <vt:lpstr>3. Macam-macam Zakat</vt:lpstr>
      <vt:lpstr>4. Ketentuan Zakat</vt:lpstr>
      <vt:lpstr>PowerPoint Presentation</vt:lpstr>
      <vt:lpstr>PowerPoint Presentation</vt:lpstr>
      <vt:lpstr>PowerPoint Presentation</vt:lpstr>
      <vt:lpstr>PowerPoint Presentation</vt:lpstr>
      <vt:lpstr>Selesai...</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PAI-Pertemuan ke 5</dc:title>
  <dc:creator>ismail - [2010]</dc:creator>
  <cp:lastModifiedBy>fariharahmah429@gmail.com</cp:lastModifiedBy>
  <cp:revision>110</cp:revision>
  <dcterms:created xsi:type="dcterms:W3CDTF">2022-10-08T11:24:52Z</dcterms:created>
  <dcterms:modified xsi:type="dcterms:W3CDTF">2025-11-30T11:46:23Z</dcterms:modified>
</cp:coreProperties>
</file>